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05" r:id="rId3"/>
    <p:sldId id="286" r:id="rId4"/>
    <p:sldId id="263" r:id="rId5"/>
    <p:sldId id="278" r:id="rId6"/>
    <p:sldId id="277" r:id="rId7"/>
    <p:sldId id="258" r:id="rId8"/>
    <p:sldId id="260" r:id="rId9"/>
    <p:sldId id="268" r:id="rId10"/>
    <p:sldId id="279" r:id="rId11"/>
    <p:sldId id="270" r:id="rId12"/>
    <p:sldId id="296" r:id="rId13"/>
    <p:sldId id="293" r:id="rId14"/>
    <p:sldId id="299" r:id="rId15"/>
    <p:sldId id="303" r:id="rId16"/>
    <p:sldId id="295" r:id="rId17"/>
    <p:sldId id="304" r:id="rId18"/>
    <p:sldId id="306" r:id="rId19"/>
    <p:sldId id="307" r:id="rId20"/>
    <p:sldId id="300" r:id="rId21"/>
    <p:sldId id="271" r:id="rId22"/>
    <p:sldId id="272" r:id="rId23"/>
    <p:sldId id="273" r:id="rId24"/>
    <p:sldId id="259" r:id="rId25"/>
    <p:sldId id="261" r:id="rId26"/>
    <p:sldId id="274" r:id="rId27"/>
    <p:sldId id="275" r:id="rId28"/>
    <p:sldId id="262" r:id="rId29"/>
    <p:sldId id="294" r:id="rId30"/>
    <p:sldId id="301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3"/>
    <p:restoredTop sz="95928"/>
  </p:normalViewPr>
  <p:slideViewPr>
    <p:cSldViewPr snapToGrid="0" snapToObjects="1">
      <p:cViewPr varScale="1">
        <p:scale>
          <a:sx n="128" d="100"/>
          <a:sy n="128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80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5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058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2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0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8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2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9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3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5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F44D1-CF33-E44F-8FC1-CA99C200CE4C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60C0-C438-FC44-AC63-06BB27AF8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24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nrukt00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C646-3E14-AF41-9A56-D0C7321B69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Analyzing spatial models, continued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3845B-5380-A64C-B0B0-0798269409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AIMS Day 4</a:t>
            </a:r>
          </a:p>
        </p:txBody>
      </p:sp>
    </p:spTree>
    <p:extLst>
      <p:ext uri="{BB962C8B-B14F-4D97-AF65-F5344CB8AC3E}">
        <p14:creationId xmlns:p14="http://schemas.microsoft.com/office/powerpoint/2010/main" val="346102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0C1A-9A08-414E-993D-9BF15D70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A6828-D215-3B48-B5A5-CF193E20B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Application of the Metapopulation Theory to Conservation: | 3Rs of Ecology">
            <a:extLst>
              <a:ext uri="{FF2B5EF4-FFF2-40B4-BE49-F238E27FC236}">
                <a16:creationId xmlns:a16="http://schemas.microsoft.com/office/drawing/2014/main" id="{944E960F-0A63-9241-81E1-4BBCB2326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673100"/>
            <a:ext cx="8128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16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71B15-C488-DF49-8BC0-916A1246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9B3AC-0673-574F-85DE-8C35F111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F8F1014-702B-7341-BFBE-69E3E8E4D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436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CFDAA-F313-C868-DC6F-FFE5A2700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Source/sink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90360-32CD-19D7-AF12-E781A6775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157" cy="4351338"/>
          </a:xfrm>
        </p:spPr>
        <p:txBody>
          <a:bodyPr/>
          <a:lstStyle/>
          <a:p>
            <a:r>
              <a:rPr lang="en-US" dirty="0"/>
              <a:t>Commonly, some areas are higher transmission than others; net exporters of cases</a:t>
            </a:r>
          </a:p>
          <a:p>
            <a:r>
              <a:rPr lang="en-US" dirty="0"/>
              <a:t>Some are sustained only by importation; net importers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F46376-CF8F-84DB-E98B-E2476F369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7544"/>
            <a:ext cx="55118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34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E621-2B45-E724-5689-9AF9038B2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Source-sink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E4741-8252-4A26-3B15-588438D49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0896" cy="4351338"/>
          </a:xfrm>
        </p:spPr>
        <p:txBody>
          <a:bodyPr/>
          <a:lstStyle/>
          <a:p>
            <a:r>
              <a:rPr lang="en-US" dirty="0"/>
              <a:t>Sources: Areas that export cases, and lead to an outsized effect on transmission</a:t>
            </a:r>
          </a:p>
          <a:p>
            <a:pPr lvl="1"/>
            <a:r>
              <a:rPr lang="en-US" dirty="0"/>
              <a:t>Very effective intervention targets</a:t>
            </a:r>
          </a:p>
          <a:p>
            <a:r>
              <a:rPr lang="en-US" dirty="0"/>
              <a:t>Sinks: Import cases, would not have cases if not for importation </a:t>
            </a:r>
          </a:p>
          <a:p>
            <a:pPr lvl="1"/>
            <a:r>
              <a:rPr lang="en-US" dirty="0"/>
              <a:t>Surveillance targets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12809-2A09-7F13-22BA-E1EA6E786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80" y="1825625"/>
            <a:ext cx="3987574" cy="398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89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847B-E18E-FEFB-097E-B05946E1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“Focal”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5A138-A2E7-1BBA-70F4-2F9D9535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3B3F2-5F0C-95D1-1C44-304FF19F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17226"/>
            <a:ext cx="7772400" cy="43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5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EFDF6-933D-0AED-46F6-EABE1745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SIR model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346EF-76A3-D366-3538-3CF8A73F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3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t="10004" r="29079" b="9493"/>
          <a:stretch/>
        </p:blipFill>
        <p:spPr bwMode="auto">
          <a:xfrm>
            <a:off x="8024660" y="1417694"/>
            <a:ext cx="3811910" cy="32467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706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Helvetica" panose="020B0604020202020204" pitchFamily="34" charset="0"/>
              </a:rPr>
              <a:t>Assessing risk: Mapping sources and sinks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5" t="10960" r="25935" b="12052"/>
          <a:stretch/>
        </p:blipFill>
        <p:spPr>
          <a:xfrm>
            <a:off x="3738597" y="1417694"/>
            <a:ext cx="3622192" cy="32096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39" t="39356" r="12532" b="39362"/>
          <a:stretch/>
        </p:blipFill>
        <p:spPr>
          <a:xfrm>
            <a:off x="6096000" y="2919904"/>
            <a:ext cx="1152024" cy="1925896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0" t="33236" r="4610" b="34023"/>
          <a:stretch/>
        </p:blipFill>
        <p:spPr bwMode="auto">
          <a:xfrm>
            <a:off x="10319110" y="2801281"/>
            <a:ext cx="1827087" cy="19623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31542" y="6075016"/>
            <a:ext cx="8578921" cy="5929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What level of transmission yields observed prevalence?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81672" y="4981826"/>
            <a:ext cx="287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Observed burden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58562" y="5000421"/>
            <a:ext cx="287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Mobility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5452" y="4981826"/>
            <a:ext cx="287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Local transmission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4974" y="1848537"/>
            <a:ext cx="148470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b="1" dirty="0">
                <a:latin typeface="Helvetica" panose="020B0604020202030204" pitchFamily="34" charset="0"/>
              </a:rPr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6437" y="2311574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latin typeface="Helvetica" panose="020B0604020202030204" pitchFamily="34" charset="0"/>
              </a:rPr>
              <a:t>+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18774" y="2303618"/>
            <a:ext cx="904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>
                <a:latin typeface="Helvetica" panose="020B0604020202030204" pitchFamily="34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2667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39E8-91CE-F708-7E05-15E2430E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DC977-0879-C462-E27D-27530CC0CA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1362"/>
                <a:ext cx="10515600" cy="4351338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equilibrium, mosquito proportion infected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DC977-0879-C462-E27D-27530CC0CA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1362"/>
                <a:ext cx="10515600" cy="4351338"/>
              </a:xfrm>
              <a:blipFill>
                <a:blip r:embed="rId2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BBE00F5-694D-E8B8-34B1-AF64B3A0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472" y="2411621"/>
            <a:ext cx="28321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AD59B4-5567-6E01-D592-EB4327A2F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19" y="3003758"/>
            <a:ext cx="24511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3DDF68-6CA3-919A-3959-524823E27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296" y="3832363"/>
            <a:ext cx="2544417" cy="69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11A68AE-484E-EF19-5761-2246C5FBB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411" y="2561950"/>
            <a:ext cx="12954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80ED6E15-3E54-F60F-AC7B-B166F782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111" y="5034445"/>
            <a:ext cx="36830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36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9D84-0ED7-BB06-2725-CAD599C7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E3AF9-C5EA-3E64-509B-5555502B2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</p:spPr>
            <p:txBody>
              <a:bodyPr/>
              <a:lstStyle/>
              <a:p>
                <a:r>
                  <a:rPr lang="en-US" dirty="0"/>
                  <a:t>Steady state can be written as: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6E3AF9-C5EA-3E64-509B-5555502B2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86275"/>
              </a:xfrm>
              <a:blipFill>
                <a:blip r:embed="rId2"/>
                <a:stretch>
                  <a:fillRect l="-1086" t="-2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C3ACFDEC-4126-BDD1-347C-072BCABF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92" y="2557669"/>
            <a:ext cx="6821070" cy="110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AF7BCC3D-F86F-9AEC-A67E-E39F8D0E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39" y="835750"/>
            <a:ext cx="4858377" cy="7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CC82DB8-255B-79DC-C5FB-D469073CD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139" y="4478751"/>
            <a:ext cx="4318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16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CCE1-D5F8-80E8-DC30-E318B4D9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5E816-E8C6-EC7B-696B-108B9D85F6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we can solve for C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75E816-E8C6-EC7B-696B-108B9D85F6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EC769E93-3E83-1A5C-B507-0C439A2C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91" y="2961861"/>
            <a:ext cx="5699005" cy="389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FFCB743-5B59-A8D3-1510-EFE09411E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645" y="2574234"/>
            <a:ext cx="4609778" cy="412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0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19650-E6CC-CE00-F832-ED7F18AA2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C8A0-8B7C-B087-93B7-81F262D15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30% quiz tomorrow (30 minutes, 10 multiple choice/fill in the blank questions)</a:t>
            </a:r>
          </a:p>
          <a:p>
            <a:pPr lvl="1"/>
            <a:r>
              <a:rPr lang="en-US" dirty="0"/>
              <a:t>Open material quiz</a:t>
            </a:r>
          </a:p>
          <a:p>
            <a:pPr lvl="2"/>
            <a:r>
              <a:rPr lang="en-US" dirty="0"/>
              <a:t>When would we choose between </a:t>
            </a:r>
            <a:r>
              <a:rPr lang="en-US" dirty="0" err="1"/>
              <a:t>Lagrangian</a:t>
            </a:r>
            <a:r>
              <a:rPr lang="en-US" dirty="0"/>
              <a:t> and Eulerian models?</a:t>
            </a:r>
          </a:p>
          <a:p>
            <a:pPr lvl="2"/>
            <a:r>
              <a:rPr lang="en-US" dirty="0"/>
              <a:t>What are the pros and cons of various data types?</a:t>
            </a:r>
          </a:p>
          <a:p>
            <a:pPr lvl="3"/>
            <a:r>
              <a:rPr lang="en-US" dirty="0"/>
              <a:t>Gravity, radiation models of mobility</a:t>
            </a:r>
          </a:p>
          <a:p>
            <a:pPr lvl="2"/>
            <a:r>
              <a:rPr lang="en-US" dirty="0"/>
              <a:t>Calculating centrality from a graph</a:t>
            </a:r>
          </a:p>
          <a:p>
            <a:r>
              <a:rPr lang="en-US" dirty="0"/>
              <a:t>30% worksheet 4</a:t>
            </a:r>
          </a:p>
          <a:p>
            <a:r>
              <a:rPr lang="en-US" dirty="0"/>
              <a:t>40% completed worksheets 1-3 (effort grade)</a:t>
            </a:r>
          </a:p>
          <a:p>
            <a:r>
              <a:rPr lang="en-US" b="1" dirty="0"/>
              <a:t>Email worksheets to </a:t>
            </a:r>
            <a:r>
              <a:rPr lang="en-US" b="1" dirty="0">
                <a:hlinkClick r:id="rId2"/>
              </a:rPr>
              <a:t>nrukt00@gmail.com</a:t>
            </a:r>
            <a:r>
              <a:rPr lang="en-US" b="1" dirty="0"/>
              <a:t> by 4PM Friday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76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6A32-277B-044C-A463-5DA452372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Metapopulation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62CDC-06F6-C248-9E72-0E4C571DC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797287" cy="4351338"/>
          </a:xfrm>
        </p:spPr>
        <p:txBody>
          <a:bodyPr/>
          <a:lstStyle/>
          <a:p>
            <a:r>
              <a:rPr lang="en-US" dirty="0"/>
              <a:t>Sources and sinks are not always static</a:t>
            </a:r>
          </a:p>
          <a:p>
            <a:r>
              <a:rPr lang="en-US" dirty="0"/>
              <a:t>Some areas will be “expanding” or ”stable”, others contracting</a:t>
            </a:r>
          </a:p>
          <a:p>
            <a:r>
              <a:rPr lang="en-US" dirty="0"/>
              <a:t>When might we expect a shift between source/sink?</a:t>
            </a:r>
          </a:p>
          <a:p>
            <a:pPr lvl="1"/>
            <a:r>
              <a:rPr lang="en-US" dirty="0"/>
              <a:t>For respiratory disease?</a:t>
            </a:r>
          </a:p>
          <a:p>
            <a:pPr lvl="1"/>
            <a:r>
              <a:rPr lang="en-US" dirty="0"/>
              <a:t>For malaria?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CEDD37B-B699-C649-8EE1-9F18EEA5F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37544"/>
            <a:ext cx="5511800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035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31BC-BA35-BA4D-910C-E848140C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Synchrony/asynchrony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6FD0D-BB60-3D48-B61F-C333B725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5829" cy="4351338"/>
          </a:xfrm>
        </p:spPr>
        <p:txBody>
          <a:bodyPr/>
          <a:lstStyle/>
          <a:p>
            <a:r>
              <a:rPr lang="en-US" dirty="0"/>
              <a:t>If populations are synchronized, more likely that extinctions will happen at the same time</a:t>
            </a:r>
          </a:p>
          <a:p>
            <a:pPr lvl="1"/>
            <a:r>
              <a:rPr lang="en-US" dirty="0"/>
              <a:t>High synchrony: global extinction possible</a:t>
            </a:r>
          </a:p>
          <a:p>
            <a:pPr lvl="1"/>
            <a:r>
              <a:rPr lang="en-US" dirty="0"/>
              <a:t>Low synchrony: Regional persistence</a:t>
            </a:r>
          </a:p>
        </p:txBody>
      </p:sp>
      <p:pic>
        <p:nvPicPr>
          <p:cNvPr id="7170" name="Picture 2" descr="F17-12">
            <a:extLst>
              <a:ext uri="{FF2B5EF4-FFF2-40B4-BE49-F238E27FC236}">
                <a16:creationId xmlns:a16="http://schemas.microsoft.com/office/drawing/2014/main" id="{757DED06-B4F2-954C-9F8C-4C9141F30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082" y="1690688"/>
            <a:ext cx="5528905" cy="378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61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6A6E0-E764-B740-BE9E-A4F92FF2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control makes a big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AA739-28DE-C144-83AA-1EE3EB3ED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interventions can induce “synchrony”/”asynchrony”</a:t>
            </a:r>
          </a:p>
          <a:p>
            <a:pPr lvl="1"/>
            <a:r>
              <a:rPr lang="en-US" dirty="0"/>
              <a:t>Everybody under self-isolation at the same time</a:t>
            </a:r>
          </a:p>
          <a:p>
            <a:r>
              <a:rPr lang="en-US" dirty="0"/>
              <a:t>Seasonality in behavior can, too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F49D2-0C79-C247-820D-C75DBFCB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91" y="3307576"/>
            <a:ext cx="8940800" cy="25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875D58-8A54-4A49-A6D5-CEEFB6429B9E}"/>
              </a:ext>
            </a:extLst>
          </p:cNvPr>
          <p:cNvSpPr/>
          <p:nvPr/>
        </p:nvSpPr>
        <p:spPr>
          <a:xfrm>
            <a:off x="4237243" y="5942568"/>
            <a:ext cx="4765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www.pnas.org</a:t>
            </a:r>
            <a:r>
              <a:rPr lang="en-US" dirty="0"/>
              <a:t>/content/117/48/30104</a:t>
            </a:r>
          </a:p>
        </p:txBody>
      </p:sp>
    </p:spTree>
    <p:extLst>
      <p:ext uri="{BB962C8B-B14F-4D97-AF65-F5344CB8AC3E}">
        <p14:creationId xmlns:p14="http://schemas.microsoft.com/office/powerpoint/2010/main" val="1445503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A506-72D8-3342-B543-D959636B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15924-3984-4D41-9FA8-EBC90408C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9516284-E0C9-954F-BD30-606B7BE94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0"/>
            <a:ext cx="843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5DB5A-ED47-C846-B852-401C3EA7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Pulsed vaccination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947A6-7A8E-A84B-9E96-9D2B9E56F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97071" cy="4351338"/>
          </a:xfrm>
        </p:spPr>
        <p:txBody>
          <a:bodyPr/>
          <a:lstStyle/>
          <a:p>
            <a:r>
              <a:rPr lang="en-US" dirty="0"/>
              <a:t>Attempt to synchronize effect of vaccination across subpopulations</a:t>
            </a:r>
          </a:p>
          <a:p>
            <a:r>
              <a:rPr lang="en-US" dirty="0"/>
              <a:t>Strong synchronized reductions hopefully drop things to zero</a:t>
            </a:r>
          </a:p>
          <a:p>
            <a:r>
              <a:rPr lang="en-US" dirty="0"/>
              <a:t>Common for polio</a:t>
            </a:r>
          </a:p>
        </p:txBody>
      </p:sp>
      <p:pic>
        <p:nvPicPr>
          <p:cNvPr id="1026" name="Picture 2" descr="Pulse polio immunisation campaign postponed, is it because of vaccine  shortage? | The News Minute">
            <a:extLst>
              <a:ext uri="{FF2B5EF4-FFF2-40B4-BE49-F238E27FC236}">
                <a16:creationId xmlns:a16="http://schemas.microsoft.com/office/drawing/2014/main" id="{ACF6644D-A94B-2344-B739-619A563B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271" y="112245"/>
            <a:ext cx="5140138" cy="342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lse Polio Day 2020: date, history, slogans and quotes to spread.">
            <a:extLst>
              <a:ext uri="{FF2B5EF4-FFF2-40B4-BE49-F238E27FC236}">
                <a16:creationId xmlns:a16="http://schemas.microsoft.com/office/drawing/2014/main" id="{9EF55B45-0B85-024B-8354-4D5CD7D09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840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913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A45F-A467-7245-9AFF-670385330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 between places: Usually more than just a few patches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1E9C4-8532-CF43-AF33-078D14FD7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1053F66-3483-7440-BE7F-9E54904C9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5401062" cy="37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in on Maps">
            <a:extLst>
              <a:ext uri="{FF2B5EF4-FFF2-40B4-BE49-F238E27FC236}">
                <a16:creationId xmlns:a16="http://schemas.microsoft.com/office/drawing/2014/main" id="{A4B9ECFE-64F1-444E-B214-C67BCFE0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664" y="1477505"/>
            <a:ext cx="6642336" cy="469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021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9439-3F7D-C843-890B-83A1E28EF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961BE-7BB7-B741-9130-14443359E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F44A53-084A-7C43-B868-A82378A70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"/>
            <a:ext cx="12192000" cy="607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466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8AC8-DD5E-7146-9B60-DD667289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dynamics: Phocine distemper virus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4CF8E-2283-5D4E-BC9C-E389C89F5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2661" cy="4351338"/>
          </a:xfrm>
        </p:spPr>
        <p:txBody>
          <a:bodyPr/>
          <a:lstStyle/>
          <a:p>
            <a:r>
              <a:rPr lang="en-US" dirty="0"/>
              <a:t>Virus that created an outbreak in seals in 1988—decimated seal populations</a:t>
            </a:r>
          </a:p>
          <a:p>
            <a:r>
              <a:rPr lang="en-US" dirty="0"/>
              <a:t>Social groups within very large colonies—limited mixing</a:t>
            </a:r>
          </a:p>
          <a:p>
            <a:r>
              <a:rPr lang="en-US" dirty="0"/>
              <a:t>Initial spread occurred over a year, and spread out of subpopulations over time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BBA2A-6442-8C4B-95D5-E715F748B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32" y="3636963"/>
            <a:ext cx="5118100" cy="2540000"/>
          </a:xfrm>
          <a:prstGeom prst="rect">
            <a:avLst/>
          </a:prstGeom>
        </p:spPr>
      </p:pic>
      <p:pic>
        <p:nvPicPr>
          <p:cNvPr id="4098" name="Picture 2" descr="Cape Cod Seals | Center for Coastal Studies">
            <a:extLst>
              <a:ext uri="{FF2B5EF4-FFF2-40B4-BE49-F238E27FC236}">
                <a16:creationId xmlns:a16="http://schemas.microsoft.com/office/drawing/2014/main" id="{600C25EF-5396-BB4E-B48F-0C4FA39C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74" y="1445937"/>
            <a:ext cx="3924226" cy="21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41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2B51-99D0-DB45-A3DA-D311F353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speed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6B493-D6C4-9740-817F-122C92DF1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58139" cy="4351338"/>
          </a:xfrm>
        </p:spPr>
        <p:txBody>
          <a:bodyPr/>
          <a:lstStyle/>
          <a:p>
            <a:r>
              <a:rPr lang="en-US" dirty="0"/>
              <a:t>In general, spread depends on two factors:</a:t>
            </a:r>
          </a:p>
          <a:p>
            <a:pPr lvl="1"/>
            <a:r>
              <a:rPr lang="en-US" dirty="0"/>
              <a:t>Interconnectedness and reproductive number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30F21-DC71-DA4B-A7AD-95D3C8E1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9361" y="1992795"/>
            <a:ext cx="60198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0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823B-F9FA-73C6-6B2B-D1B9A49C2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3DCC-00E1-6578-3083-DF3BD0C8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46365" cy="4351338"/>
          </a:xfrm>
        </p:spPr>
        <p:txBody>
          <a:bodyPr/>
          <a:lstStyle/>
          <a:p>
            <a:r>
              <a:rPr lang="en-US" dirty="0"/>
              <a:t>Often, there are public health and economic considerations </a:t>
            </a:r>
          </a:p>
          <a:p>
            <a:pPr lvl="1"/>
            <a:r>
              <a:rPr lang="en-US" dirty="0"/>
              <a:t>If we can only purchase so many </a:t>
            </a:r>
            <a:r>
              <a:rPr lang="en-US" dirty="0" err="1"/>
              <a:t>bednets</a:t>
            </a:r>
            <a:r>
              <a:rPr lang="en-US" dirty="0"/>
              <a:t> or treatments, how should we allocate them?</a:t>
            </a:r>
          </a:p>
          <a:p>
            <a:r>
              <a:rPr lang="en-US" dirty="0"/>
              <a:t>Can these considerations be quantified as a function that we would like to minimize?</a:t>
            </a:r>
          </a:p>
          <a:p>
            <a:pPr lvl="1"/>
            <a:r>
              <a:rPr lang="en-US" dirty="0"/>
              <a:t>Objective function: Summarizes the overall “cost” of cases + implementing new interventions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AF772-BBAF-42FA-5246-126B51D13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67312"/>
            <a:ext cx="1317102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5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E893-00D2-4CAD-BA3A-56D9EE56E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C3825-F0EB-45D0-83A8-56945119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Understand what is often observed in spatial models</a:t>
            </a:r>
          </a:p>
          <a:p>
            <a:pPr lvl="1"/>
            <a:r>
              <a:rPr lang="en-GB" dirty="0"/>
              <a:t>Stochastic extinction: Why does this happen? What is the role of “synchrony”?</a:t>
            </a:r>
          </a:p>
          <a:p>
            <a:pPr lvl="1"/>
            <a:r>
              <a:rPr lang="en-GB" dirty="0"/>
              <a:t>Identifying transmission sources and sinks</a:t>
            </a:r>
          </a:p>
          <a:p>
            <a:pPr lvl="1"/>
            <a:r>
              <a:rPr lang="en-GB" dirty="0"/>
              <a:t>Wave dynamics: What is a “wave”? What dictates how fast the wave moves?</a:t>
            </a:r>
          </a:p>
        </p:txBody>
      </p:sp>
    </p:spTree>
    <p:extLst>
      <p:ext uri="{BB962C8B-B14F-4D97-AF65-F5344CB8AC3E}">
        <p14:creationId xmlns:p14="http://schemas.microsoft.com/office/powerpoint/2010/main" val="2524448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2823B-F9FA-73C6-6B2B-D1B9A49C2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05400" cy="1325563"/>
          </a:xfrm>
        </p:spPr>
        <p:txBody>
          <a:bodyPr/>
          <a:lstStyle/>
          <a:p>
            <a:r>
              <a:rPr lang="en-US" dirty="0"/>
              <a:t>Optimal control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43DCC-00E1-6578-3083-DF3BD0C8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8930" cy="4351338"/>
          </a:xfrm>
        </p:spPr>
        <p:txBody>
          <a:bodyPr/>
          <a:lstStyle/>
          <a:p>
            <a:r>
              <a:rPr lang="en-US" dirty="0"/>
              <a:t>Determine ways to minimize the objective function over space and time</a:t>
            </a:r>
          </a:p>
          <a:p>
            <a:r>
              <a:rPr lang="en-US" dirty="0"/>
              <a:t>Commonly used to optimize placement of interventions across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E1555-E813-BE05-5183-3A95EF59E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460" y="681037"/>
            <a:ext cx="6099410" cy="58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2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2126-4CB7-3545-9A95-F703474C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489C-19DA-6842-BCEF-A9B3B543C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Lots of ways to incorporate space into a model: Has often key implications</a:t>
            </a:r>
          </a:p>
          <a:p>
            <a:pPr lvl="1"/>
            <a:r>
              <a:rPr lang="en-US" dirty="0"/>
              <a:t>Synchronized or strong connections means more likely to get synchronized epidemics, but also synchronized extinction</a:t>
            </a:r>
          </a:p>
          <a:p>
            <a:pPr lvl="2"/>
            <a:r>
              <a:rPr lang="en-US" dirty="0"/>
              <a:t>Affects control strategies like pulsed vaccination</a:t>
            </a:r>
          </a:p>
          <a:p>
            <a:pPr lvl="1"/>
            <a:r>
              <a:rPr lang="en-US" dirty="0"/>
              <a:t>Connectivity also often goes across longer distances/many patches</a:t>
            </a:r>
          </a:p>
          <a:p>
            <a:pPr lvl="2"/>
            <a:r>
              <a:rPr lang="en-US" dirty="0"/>
              <a:t>Reproductive number and connectivity influences wave speed, or the potential spread of an epidemic</a:t>
            </a:r>
          </a:p>
          <a:p>
            <a:pPr lvl="1"/>
            <a:r>
              <a:rPr lang="en-US" dirty="0"/>
              <a:t>Network and source sink dynamics… 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420240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7CE2D-F3EC-7C43-B8C2-7E582BBEF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movement: Local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CEEEB-7F5B-D048-BED4-2E8849E96E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4953000" cy="4351338"/>
          </a:xfrm>
        </p:spPr>
        <p:txBody>
          <a:bodyPr>
            <a:normAutofit/>
          </a:bodyPr>
          <a:lstStyle/>
          <a:p>
            <a:r>
              <a:rPr lang="en-US" dirty="0"/>
              <a:t>Spread of influenza-like illness in London, through Underground</a:t>
            </a:r>
          </a:p>
          <a:p>
            <a:pPr lvl="1"/>
            <a:r>
              <a:rPr lang="en-US" dirty="0"/>
              <a:t>Islington: Less connected, longer trips</a:t>
            </a:r>
          </a:p>
          <a:p>
            <a:pPr lvl="1"/>
            <a:r>
              <a:rPr lang="en-US" dirty="0"/>
              <a:t>Kensington/Chelsea: More connected</a:t>
            </a:r>
          </a:p>
          <a:p>
            <a:r>
              <a:rPr lang="en-US" dirty="0"/>
              <a:t>Do longer trips correlate with more ILI?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7319F3-C375-1B47-AA54-25C7E20D259A}"/>
              </a:ext>
            </a:extLst>
          </p:cNvPr>
          <p:cNvSpPr/>
          <p:nvPr/>
        </p:nvSpPr>
        <p:spPr>
          <a:xfrm>
            <a:off x="-167507" y="55306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ehjournal.biomedcentral.com</a:t>
            </a:r>
            <a:r>
              <a:rPr lang="en-US" dirty="0"/>
              <a:t>/articles/10.1186/s12940-018-0427-5</a:t>
            </a:r>
          </a:p>
        </p:txBody>
      </p:sp>
      <p:pic>
        <p:nvPicPr>
          <p:cNvPr id="1026" name="Picture 2" descr="Percent of Visits for Influenza-like Illness (ILI) Reported by the U.S.  Outpatient influenza-like Illness">
            <a:extLst>
              <a:ext uri="{FF2B5EF4-FFF2-40B4-BE49-F238E27FC236}">
                <a16:creationId xmlns:a16="http://schemas.microsoft.com/office/drawing/2014/main" id="{905BF424-DC8F-439C-9327-83868461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92" y="1690688"/>
            <a:ext cx="6504808" cy="487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43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19E3-0320-044A-858A-700114ED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7B20C-6C87-B540-BDF3-7A040A89E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London Underground map">
            <a:extLst>
              <a:ext uri="{FF2B5EF4-FFF2-40B4-BE49-F238E27FC236}">
                <a16:creationId xmlns:a16="http://schemas.microsoft.com/office/drawing/2014/main" id="{E45A4960-30C6-5146-8493-1271F0353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93" y="0"/>
            <a:ext cx="929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E3ADBB-14CC-E943-AEFD-6AB44F5FA467}"/>
              </a:ext>
            </a:extLst>
          </p:cNvPr>
          <p:cNvSpPr/>
          <p:nvPr/>
        </p:nvSpPr>
        <p:spPr>
          <a:xfrm>
            <a:off x="6287292" y="2241920"/>
            <a:ext cx="387626" cy="32799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0A2930-F8ED-3D43-92F4-5C6CD72CAFB1}"/>
              </a:ext>
            </a:extLst>
          </p:cNvPr>
          <p:cNvSpPr/>
          <p:nvPr/>
        </p:nvSpPr>
        <p:spPr>
          <a:xfrm>
            <a:off x="3961535" y="3429000"/>
            <a:ext cx="725558" cy="646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13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0C699-A6F9-914B-8D1E-6D5B3FA4A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Lagrangian</a:t>
            </a:r>
            <a:r>
              <a:rPr lang="en-US" dirty="0"/>
              <a:t>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8D1A-122A-E143-AA92-46A2706D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45964" cy="4351338"/>
          </a:xfrm>
        </p:spPr>
        <p:txBody>
          <a:bodyPr/>
          <a:lstStyle/>
          <a:p>
            <a:r>
              <a:rPr lang="en-US" dirty="0"/>
              <a:t>Compared transmission predictions based on differences in contacts</a:t>
            </a:r>
          </a:p>
          <a:p>
            <a:r>
              <a:rPr lang="en-US" dirty="0"/>
              <a:t>Found positive correlation between underground contacts and ILI (correlation = .44, p=.0293)</a:t>
            </a:r>
          </a:p>
          <a:p>
            <a:pPr lvl="1"/>
            <a:r>
              <a:rPr lang="en-US" dirty="0"/>
              <a:t>People traveling from Islington had more contacts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4D0055-5D15-1244-AF77-506177A77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64" y="1614462"/>
            <a:ext cx="4197489" cy="380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98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CEF-5037-1244-83D0-21683ED2B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observe in spatial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D7AC-B947-BA42-B17A-414FD2C7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09010" cy="4351338"/>
          </a:xfrm>
        </p:spPr>
        <p:txBody>
          <a:bodyPr/>
          <a:lstStyle/>
          <a:p>
            <a:r>
              <a:rPr lang="en-US" dirty="0"/>
              <a:t>More strongly connected, the more synchronized their epidemics</a:t>
            </a:r>
          </a:p>
          <a:p>
            <a:r>
              <a:rPr lang="en-US" dirty="0"/>
              <a:t>Disease becomes more likely to die out: “Stochastic extinction”</a:t>
            </a:r>
          </a:p>
          <a:p>
            <a:r>
              <a:rPr lang="en-US" dirty="0"/>
              <a:t>Network/wave dynamics: Key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FD813C-9E33-4641-B947-1A1A58C3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03" y="1478775"/>
            <a:ext cx="4637049" cy="36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327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047A-1D17-1043-8F3E-75D10D61D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extinction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19B56-1220-3C4C-882A-82D2EEC37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87790" cy="4351338"/>
          </a:xfrm>
        </p:spPr>
        <p:txBody>
          <a:bodyPr/>
          <a:lstStyle/>
          <a:p>
            <a:r>
              <a:rPr lang="en-US" dirty="0"/>
              <a:t>Randomness is a huge driving factor in epidemic spread</a:t>
            </a:r>
          </a:p>
          <a:p>
            <a:pPr lvl="1"/>
            <a:r>
              <a:rPr lang="en-US" dirty="0"/>
              <a:t>Especially in small populations</a:t>
            </a:r>
          </a:p>
          <a:p>
            <a:pPr lvl="2"/>
            <a:r>
              <a:rPr lang="en-US" dirty="0"/>
              <a:t>Small numbers infected = more likely to infect all people with few contacts/people who recover quickly</a:t>
            </a:r>
          </a:p>
          <a:p>
            <a:r>
              <a:rPr lang="en-US" dirty="0"/>
              <a:t>Can cause localized extinction even when R0 &gt; 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CFFC9E-AB49-514C-9748-B8820CF1F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990" y="1244638"/>
            <a:ext cx="4307935" cy="384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81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85B6-8C67-7C41-BDCA-2AC19FC7F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”Metapopulation”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605F87-DA7E-054A-9874-9F206D57D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0140" cy="4351338"/>
          </a:xfrm>
        </p:spPr>
        <p:txBody>
          <a:bodyPr/>
          <a:lstStyle/>
          <a:p>
            <a:r>
              <a:rPr lang="en-US" dirty="0"/>
              <a:t>Common issue in ecology—fragmented landscapes mean species more likely to die out</a:t>
            </a:r>
          </a:p>
          <a:p>
            <a:r>
              <a:rPr lang="en-US" dirty="0"/>
              <a:t>Opposite concern in disease</a:t>
            </a:r>
          </a:p>
          <a:p>
            <a:pPr lvl="1"/>
            <a:r>
              <a:rPr lang="en-US" dirty="0"/>
              <a:t>Can we take advantage of increased extinction likelihood?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68A67E0-A630-4946-956B-076212F5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80" y="2859295"/>
            <a:ext cx="5401062" cy="378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stablishment of a National ecological network to conserve biodiversity -  Pros and cons of ecological corridor">
            <a:extLst>
              <a:ext uri="{FF2B5EF4-FFF2-40B4-BE49-F238E27FC236}">
                <a16:creationId xmlns:a16="http://schemas.microsoft.com/office/drawing/2014/main" id="{2862A09D-4267-BF43-A30A-0019D876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720" y="204995"/>
            <a:ext cx="30734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Lectur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theme" id="{AB72DDDC-9FD6-F841-AAB6-D56E0A0EFB1B}" vid="{A1E75BA0-D33C-4041-A9DC-DA74400011A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theme</Template>
  <TotalTime>7722</TotalTime>
  <Words>812</Words>
  <Application>Microsoft Macintosh PowerPoint</Application>
  <PresentationFormat>Widescreen</PresentationFormat>
  <Paragraphs>111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Cambria Math</vt:lpstr>
      <vt:lpstr>Franklin Gothic Book</vt:lpstr>
      <vt:lpstr>Franklin Gothic Medium</vt:lpstr>
      <vt:lpstr>Helvetica</vt:lpstr>
      <vt:lpstr>Lecture theme</vt:lpstr>
      <vt:lpstr>Analyzing spatial models, continued</vt:lpstr>
      <vt:lpstr>Assessment</vt:lpstr>
      <vt:lpstr>Learning objectives</vt:lpstr>
      <vt:lpstr>Lagrangian movement: Local scale</vt:lpstr>
      <vt:lpstr>PowerPoint Presentation</vt:lpstr>
      <vt:lpstr>Lagrangian movement</vt:lpstr>
      <vt:lpstr>What do we observe in spatial models?</vt:lpstr>
      <vt:lpstr>Stochastic extinction</vt:lpstr>
      <vt:lpstr>”Metapopulation” dynamics</vt:lpstr>
      <vt:lpstr>PowerPoint Presentation</vt:lpstr>
      <vt:lpstr>PowerPoint Presentation</vt:lpstr>
      <vt:lpstr>Source/sink dynamics</vt:lpstr>
      <vt:lpstr>Source-sink dynamics</vt:lpstr>
      <vt:lpstr>“Focal” transmission</vt:lpstr>
      <vt:lpstr>Simple SIR model example</vt:lpstr>
      <vt:lpstr>Assessing risk: Mapping sources and sinks</vt:lpstr>
      <vt:lpstr>PowerPoint Presentation</vt:lpstr>
      <vt:lpstr>PowerPoint Presentation</vt:lpstr>
      <vt:lpstr>PowerPoint Presentation</vt:lpstr>
      <vt:lpstr>Metapopulation dynamics</vt:lpstr>
      <vt:lpstr>Synchrony/asynchrony</vt:lpstr>
      <vt:lpstr>Timing control makes a big difference</vt:lpstr>
      <vt:lpstr>PowerPoint Presentation</vt:lpstr>
      <vt:lpstr>Pulsed vaccination</vt:lpstr>
      <vt:lpstr>Connectivity between places: Usually more than just a few patches</vt:lpstr>
      <vt:lpstr>PowerPoint Presentation</vt:lpstr>
      <vt:lpstr>Wave dynamics: Phocine distemper virus</vt:lpstr>
      <vt:lpstr>Wave speed</vt:lpstr>
      <vt:lpstr>Optimal control</vt:lpstr>
      <vt:lpstr>Optimal control theory</vt:lpstr>
      <vt:lpstr>Spatial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Models 2</dc:title>
  <dc:creator>Ruktanonchai, Nick</dc:creator>
  <cp:lastModifiedBy>Ruktanonchai, Nick</cp:lastModifiedBy>
  <cp:revision>43</cp:revision>
  <dcterms:created xsi:type="dcterms:W3CDTF">2021-04-08T14:56:42Z</dcterms:created>
  <dcterms:modified xsi:type="dcterms:W3CDTF">2024-04-04T11:50:56Z</dcterms:modified>
</cp:coreProperties>
</file>